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57" r:id="rId3"/>
    <p:sldId id="260" r:id="rId4"/>
    <p:sldId id="333" r:id="rId5"/>
    <p:sldId id="680" r:id="rId6"/>
    <p:sldId id="678" r:id="rId7"/>
    <p:sldId id="679" r:id="rId8"/>
    <p:sldId id="681" r:id="rId9"/>
    <p:sldId id="682" r:id="rId10"/>
    <p:sldId id="683" r:id="rId11"/>
    <p:sldId id="684" r:id="rId12"/>
    <p:sldId id="685" r:id="rId13"/>
    <p:sldId id="686" r:id="rId14"/>
    <p:sldId id="687" r:id="rId15"/>
    <p:sldId id="688" r:id="rId16"/>
    <p:sldId id="689" r:id="rId17"/>
    <p:sldId id="690" r:id="rId18"/>
    <p:sldId id="480" r:id="rId19"/>
    <p:sldId id="691" r:id="rId20"/>
    <p:sldId id="69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68526FFA-6EBC-477A-A8B6-0D0E24833BB2}"/>
    <pc:docChg chg="custSel modSld">
      <pc:chgData name="Wittman, Barry" userId="bff186cd-6ce8-41ba-8e8c-e85cdef216de" providerId="ADAL" clId="{68526FFA-6EBC-477A-A8B6-0D0E24833BB2}" dt="2024-12-02T14:21:12.195" v="26" actId="20577"/>
      <pc:docMkLst>
        <pc:docMk/>
      </pc:docMkLst>
      <pc:sldChg chg="modSp">
        <pc:chgData name="Wittman, Barry" userId="bff186cd-6ce8-41ba-8e8c-e85cdef216de" providerId="ADAL" clId="{68526FFA-6EBC-477A-A8B6-0D0E24833BB2}" dt="2024-12-02T14:18:40.691" v="3" actId="20577"/>
        <pc:sldMkLst>
          <pc:docMk/>
          <pc:sldMk cId="1199658985" sldId="678"/>
        </pc:sldMkLst>
        <pc:spChg chg="mod">
          <ac:chgData name="Wittman, Barry" userId="bff186cd-6ce8-41ba-8e8c-e85cdef216de" providerId="ADAL" clId="{68526FFA-6EBC-477A-A8B6-0D0E24833BB2}" dt="2024-12-02T14:18:40.691" v="3" actId="20577"/>
          <ac:spMkLst>
            <pc:docMk/>
            <pc:sldMk cId="1199658985" sldId="678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68526FFA-6EBC-477A-A8B6-0D0E24833BB2}" dt="2024-12-02T14:19:10.018" v="20" actId="20577"/>
        <pc:sldMkLst>
          <pc:docMk/>
          <pc:sldMk cId="916415991" sldId="686"/>
        </pc:sldMkLst>
        <pc:spChg chg="mod">
          <ac:chgData name="Wittman, Barry" userId="bff186cd-6ce8-41ba-8e8c-e85cdef216de" providerId="ADAL" clId="{68526FFA-6EBC-477A-A8B6-0D0E24833BB2}" dt="2024-12-02T14:19:10.018" v="20" actId="20577"/>
          <ac:spMkLst>
            <pc:docMk/>
            <pc:sldMk cId="916415991" sldId="68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68526FFA-6EBC-477A-A8B6-0D0E24833BB2}" dt="2024-12-02T14:21:12.195" v="26" actId="20577"/>
        <pc:sldMkLst>
          <pc:docMk/>
          <pc:sldMk cId="3760700931" sldId="692"/>
        </pc:sldMkLst>
        <pc:spChg chg="mod">
          <ac:chgData name="Wittman, Barry" userId="bff186cd-6ce8-41ba-8e8c-e85cdef216de" providerId="ADAL" clId="{68526FFA-6EBC-477A-A8B6-0D0E24833BB2}" dt="2024-12-02T14:21:12.195" v="26" actId="20577"/>
          <ac:spMkLst>
            <pc:docMk/>
            <pc:sldMk cId="3760700931" sldId="692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15 -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Stacks</a:t>
            </a:r>
          </a:p>
          <a:p>
            <a:pPr lvl="1"/>
            <a:r>
              <a:rPr lang="en-US" dirty="0"/>
              <a:t>FILO data structure</a:t>
            </a:r>
          </a:p>
          <a:p>
            <a:pPr lvl="1"/>
            <a:r>
              <a:rPr lang="en-US" dirty="0"/>
              <a:t>Operations: push, pop, top, empty</a:t>
            </a:r>
          </a:p>
          <a:p>
            <a:pPr lvl="1"/>
            <a:r>
              <a:rPr lang="en-US" dirty="0"/>
              <a:t>Dynamic array implementation</a:t>
            </a:r>
          </a:p>
          <a:p>
            <a:r>
              <a:rPr lang="en-US" dirty="0"/>
              <a:t>Queues</a:t>
            </a:r>
          </a:p>
          <a:p>
            <a:pPr lvl="1"/>
            <a:r>
              <a:rPr lang="en-US" dirty="0"/>
              <a:t>FIFO data structure</a:t>
            </a:r>
          </a:p>
          <a:p>
            <a:pPr lvl="1"/>
            <a:r>
              <a:rPr lang="en-US" dirty="0"/>
              <a:t>Operations: </a:t>
            </a:r>
            <a:r>
              <a:rPr lang="en-US" dirty="0" err="1"/>
              <a:t>enqueue</a:t>
            </a:r>
            <a:r>
              <a:rPr lang="en-US" dirty="0"/>
              <a:t>, </a:t>
            </a:r>
            <a:r>
              <a:rPr lang="en-US" dirty="0" err="1"/>
              <a:t>dequeue</a:t>
            </a:r>
            <a:r>
              <a:rPr lang="en-US" dirty="0"/>
              <a:t>, front, empty</a:t>
            </a:r>
          </a:p>
          <a:p>
            <a:pPr lvl="1"/>
            <a:r>
              <a:rPr lang="en-US" dirty="0"/>
              <a:t>Circular (dynamic) array implementation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dirty="0"/>
              <a:t>JCF implementations: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Deque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&lt;T&gt;</a:t>
            </a:r>
            <a:r>
              <a:rPr lang="en-US" dirty="0"/>
              <a:t> interface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ArrayDeque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&lt;T&gt;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&lt;T&gt;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7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Linked lists</a:t>
            </a:r>
          </a:p>
          <a:p>
            <a:pPr lvl="1"/>
            <a:r>
              <a:rPr lang="en-US" dirty="0"/>
              <a:t>Performance issues</a:t>
            </a:r>
          </a:p>
          <a:p>
            <a:pPr lvl="1"/>
            <a:r>
              <a:rPr lang="en-US" dirty="0"/>
              <a:t>Single vs. double</a:t>
            </a:r>
          </a:p>
          <a:p>
            <a:pPr lvl="1"/>
            <a:r>
              <a:rPr lang="en-US" dirty="0"/>
              <a:t>Insert, delete, find times</a:t>
            </a:r>
          </a:p>
          <a:p>
            <a:r>
              <a:rPr lang="en-US" dirty="0"/>
              <a:t>Special lists</a:t>
            </a:r>
          </a:p>
          <a:p>
            <a:pPr lvl="1"/>
            <a:r>
              <a:rPr lang="en-US" dirty="0"/>
              <a:t>Circular</a:t>
            </a:r>
          </a:p>
          <a:p>
            <a:pPr lvl="1"/>
            <a:r>
              <a:rPr lang="en-US" dirty="0"/>
              <a:t>Skip</a:t>
            </a:r>
          </a:p>
          <a:p>
            <a:pPr lvl="1"/>
            <a:r>
              <a:rPr lang="en-US" dirty="0"/>
              <a:t>Self-organizing</a:t>
            </a:r>
          </a:p>
          <a:p>
            <a:r>
              <a:rPr lang="en-US" dirty="0"/>
              <a:t>Linked list implementation of stacks</a:t>
            </a:r>
          </a:p>
          <a:p>
            <a:r>
              <a:rPr lang="en-US" dirty="0"/>
              <a:t>Linked list implementation of queues</a:t>
            </a:r>
          </a:p>
        </p:txBody>
      </p:sp>
    </p:spTree>
    <p:extLst>
      <p:ext uri="{BB962C8B-B14F-4D97-AF65-F5344CB8AC3E}">
        <p14:creationId xmlns:p14="http://schemas.microsoft.com/office/powerpoint/2010/main" val="174134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Problems</a:t>
            </a:r>
          </a:p>
        </p:txBody>
      </p:sp>
    </p:spTree>
    <p:extLst>
      <p:ext uri="{BB962C8B-B14F-4D97-AF65-F5344CB8AC3E}">
        <p14:creationId xmlns:p14="http://schemas.microsoft.com/office/powerpoint/2010/main" val="3311850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running time of the following code?</a:t>
            </a:r>
          </a:p>
          <a:p>
            <a:endParaRPr lang="en-US" dirty="0"/>
          </a:p>
          <a:p>
            <a:pPr marL="118872" indent="0">
              <a:buNone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count = 0;</a:t>
            </a:r>
          </a:p>
          <a:p>
            <a:pPr marL="118872" indent="0"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&lt;= n; ++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118872" indent="0"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j = 1; j &lt;= n; ++j) {</a:t>
            </a:r>
          </a:p>
          <a:p>
            <a:pPr marL="118872" indent="0"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k = 1; k &lt;= n; k += j) {</a:t>
            </a:r>
          </a:p>
          <a:p>
            <a:pPr marL="118872" indent="0"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	count++;</a:t>
            </a:r>
          </a:p>
          <a:p>
            <a:pPr marL="118872" indent="0"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118872" indent="0"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118872" indent="0"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16415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list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String[] array = 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String[10];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size = 0;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…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Complete the following a method to insert a value in an arbitrary index in the list.  You may have to resize the list if it doesn't have enough space.</a:t>
            </a:r>
          </a:p>
          <a:p>
            <a:pPr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insert(String value, </a:t>
            </a:r>
            <a:r>
              <a:rPr lang="en-US" sz="2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index)</a:t>
            </a:r>
          </a:p>
        </p:txBody>
      </p:sp>
    </p:spTree>
    <p:extLst>
      <p:ext uri="{BB962C8B-B14F-4D97-AF65-F5344CB8AC3E}">
        <p14:creationId xmlns:p14="http://schemas.microsoft.com/office/powerpoint/2010/main" val="2116687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 and linked list classes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5486400" cy="462560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Tree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{</a:t>
            </a:r>
          </a:p>
          <a:p>
            <a:pPr lvl="1">
              <a:buNone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String key;</a:t>
            </a:r>
          </a:p>
          <a:p>
            <a:pPr lvl="1"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Node left;</a:t>
            </a:r>
          </a:p>
          <a:p>
            <a:pPr lvl="1"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Node right;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root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19800" y="1775192"/>
            <a:ext cx="5562600" cy="4625609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List {</a:t>
            </a:r>
          </a:p>
          <a:p>
            <a:pPr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class </a:t>
            </a:r>
          </a:p>
          <a:p>
            <a:pPr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Node {</a:t>
            </a:r>
          </a:p>
          <a:p>
            <a:pPr lvl="1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String value;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Node next;</a:t>
            </a:r>
          </a:p>
          <a:p>
            <a:pPr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Node head =   </a:t>
            </a:r>
          </a:p>
          <a:p>
            <a:pPr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null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33094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alternate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method in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dirty="0"/>
              <a:t> class that will remove every other node (the nodes with even indexes) from a linked list</a:t>
            </a:r>
          </a:p>
          <a:p>
            <a:endParaRPr lang="en-US" dirty="0"/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removeAlternateNodes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560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to Linked List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Write a method that takes a binary search tree and returns an ordered linked list</a:t>
            </a:r>
          </a:p>
          <a:p>
            <a:pPr lvl="1"/>
            <a:r>
              <a:rPr lang="en-US" dirty="0"/>
              <a:t>Write the method in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Tree</a:t>
            </a:r>
            <a:r>
              <a:rPr lang="en-US" dirty="0"/>
              <a:t> class</a:t>
            </a:r>
          </a:p>
          <a:p>
            <a:pPr lvl="1"/>
            <a:r>
              <a:rPr lang="en-US" dirty="0"/>
              <a:t>Assume you are given a linked list with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add()</a:t>
            </a:r>
            <a:r>
              <a:rPr lang="en-US" dirty="0"/>
              <a:t> method that can add to the </a:t>
            </a:r>
            <a:r>
              <a:rPr lang="en-US" b="1" dirty="0"/>
              <a:t>front</a:t>
            </a:r>
            <a:r>
              <a:rPr lang="en-US" dirty="0"/>
              <a:t> of the list</a:t>
            </a:r>
          </a:p>
          <a:p>
            <a:r>
              <a:rPr lang="en-US" dirty="0"/>
              <a:t>Hint: Use a reverse </a:t>
            </a:r>
            <a:r>
              <a:rPr lang="en-US" dirty="0" err="1"/>
              <a:t>inorder</a:t>
            </a:r>
            <a:r>
              <a:rPr lang="en-US" dirty="0"/>
              <a:t> traversal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/>
              <a:t>Recursive method:</a:t>
            </a:r>
          </a:p>
          <a:p>
            <a:pPr marL="118872" indent="0">
              <a:buNone/>
            </a:pPr>
            <a:r>
              <a:rPr lang="en-US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void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(List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Node node)</a:t>
            </a:r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/>
              <a:t>Proxy method: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List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List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List();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(list, root);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list;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72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3582409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up to Exam 2</a:t>
            </a:r>
          </a:p>
          <a:p>
            <a:r>
              <a:rPr lang="en-US" dirty="0"/>
              <a:t>Recursion</a:t>
            </a:r>
          </a:p>
          <a:p>
            <a:r>
              <a:rPr lang="en-US" dirty="0"/>
              <a:t>Binary trees</a:t>
            </a:r>
          </a:p>
          <a:p>
            <a:r>
              <a:rPr lang="en-US" dirty="0"/>
              <a:t>2-3 and red-black trees</a:t>
            </a:r>
          </a:p>
          <a:p>
            <a:r>
              <a:rPr lang="en-US" dirty="0"/>
              <a:t>Hash tables</a:t>
            </a:r>
          </a:p>
          <a:p>
            <a:r>
              <a:rPr lang="en-US" dirty="0"/>
              <a:t>Graph basics</a:t>
            </a:r>
          </a:p>
          <a:p>
            <a:r>
              <a:rPr lang="en-US"/>
              <a:t>Review Chapters 3 and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46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Finished tries</a:t>
            </a:r>
          </a:p>
          <a:p>
            <a:r>
              <a:rPr lang="en-US" dirty="0"/>
              <a:t>Substring searching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dirty="0"/>
              <a:t>Bring a question to class Wednesday!</a:t>
            </a:r>
          </a:p>
          <a:p>
            <a:pPr lvl="1"/>
            <a:r>
              <a:rPr lang="en-US" dirty="0"/>
              <a:t>Any question about any material in the course</a:t>
            </a:r>
          </a:p>
          <a:p>
            <a:r>
              <a:rPr lang="en-US" b="1" dirty="0"/>
              <a:t>Fill out course evaluations!</a:t>
            </a:r>
          </a:p>
          <a:p>
            <a:r>
              <a:rPr lang="en-US" b="1" dirty="0"/>
              <a:t>Keep working on Project 4</a:t>
            </a:r>
          </a:p>
          <a:p>
            <a:pPr lvl="1"/>
            <a:r>
              <a:rPr lang="en-US" b="1" dirty="0"/>
              <a:t>Due Friday</a:t>
            </a:r>
          </a:p>
          <a:p>
            <a:r>
              <a:rPr lang="en-US" b="1" dirty="0"/>
              <a:t>Study for final exam</a:t>
            </a:r>
          </a:p>
          <a:p>
            <a:pPr lvl="1"/>
            <a:r>
              <a:rPr lang="en-US" b="1" dirty="0"/>
              <a:t>Friday</a:t>
            </a:r>
            <a:r>
              <a:rPr lang="en-US" b="1"/>
              <a:t>, 12/13/2024 </a:t>
            </a:r>
            <a:r>
              <a:rPr lang="en-US" b="1" dirty="0"/>
              <a:t>from 10:15 a.m. - 12:15 p.m.</a:t>
            </a:r>
          </a:p>
          <a:p>
            <a:pPr lvl="1"/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70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87552" y="1755648"/>
            <a:ext cx="10696448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936528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Format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Roughly half short answer questions</a:t>
            </a:r>
          </a:p>
          <a:p>
            <a:r>
              <a:rPr lang="en-US" dirty="0"/>
              <a:t>Roughly half programming</a:t>
            </a:r>
          </a:p>
          <a:p>
            <a:r>
              <a:rPr lang="en-US" dirty="0"/>
              <a:t>Designed to take 90 minutes (50% longer than the previous exams)</a:t>
            </a:r>
          </a:p>
          <a:p>
            <a:pPr lvl="1"/>
            <a:r>
              <a:rPr lang="en-US" dirty="0"/>
              <a:t>But, you will have the full 120 minute time period</a:t>
            </a:r>
          </a:p>
          <a:p>
            <a:r>
              <a:rPr lang="en-US" dirty="0"/>
              <a:t>The focus will be on the second half of the semester</a:t>
            </a:r>
          </a:p>
          <a:p>
            <a:r>
              <a:rPr lang="en-US" dirty="0"/>
              <a:t>Look for things that were not covered on previous exams</a:t>
            </a:r>
          </a:p>
          <a:p>
            <a:r>
              <a:rPr lang="en-US" b="1" dirty="0"/>
              <a:t>Place:</a:t>
            </a:r>
            <a:r>
              <a:rPr lang="en-US" dirty="0"/>
              <a:t> Point 113</a:t>
            </a:r>
          </a:p>
          <a:p>
            <a:r>
              <a:rPr lang="en-US" b="1" dirty="0"/>
              <a:t>Time:</a:t>
            </a:r>
            <a:r>
              <a:rPr lang="en-US" dirty="0"/>
              <a:t> 10:15 - 12:15 p.m., Friday, 12/13/2024</a:t>
            </a:r>
          </a:p>
        </p:txBody>
      </p:sp>
    </p:spTree>
    <p:extLst>
      <p:ext uri="{BB962C8B-B14F-4D97-AF65-F5344CB8AC3E}">
        <p14:creationId xmlns:p14="http://schemas.microsoft.com/office/powerpoint/2010/main" val="119965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up to Exam 1</a:t>
            </a:r>
          </a:p>
        </p:txBody>
      </p:sp>
    </p:spTree>
    <p:extLst>
      <p:ext uri="{BB962C8B-B14F-4D97-AF65-F5344CB8AC3E}">
        <p14:creationId xmlns:p14="http://schemas.microsoft.com/office/powerpoint/2010/main" val="1347794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Programming model</a:t>
            </a:r>
          </a:p>
          <a:p>
            <a:r>
              <a:rPr lang="en-US" dirty="0"/>
              <a:t>Java</a:t>
            </a:r>
          </a:p>
          <a:p>
            <a:pPr lvl="1"/>
            <a:r>
              <a:rPr lang="en-US" dirty="0"/>
              <a:t>OOP</a:t>
            </a:r>
          </a:p>
          <a:p>
            <a:pPr lvl="1"/>
            <a:r>
              <a:rPr lang="en-US" dirty="0"/>
              <a:t>Interfaces</a:t>
            </a:r>
          </a:p>
          <a:p>
            <a:pPr lvl="1"/>
            <a:r>
              <a:rPr lang="en-US" dirty="0"/>
              <a:t>Exceptions</a:t>
            </a:r>
          </a:p>
          <a:p>
            <a:r>
              <a:rPr lang="en-US" dirty="0"/>
              <a:t>Java Collections Framework</a:t>
            </a:r>
          </a:p>
        </p:txBody>
      </p:sp>
    </p:spTree>
    <p:extLst>
      <p:ext uri="{BB962C8B-B14F-4D97-AF65-F5344CB8AC3E}">
        <p14:creationId xmlns:p14="http://schemas.microsoft.com/office/powerpoint/2010/main" val="145349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Big Oh Notation</a:t>
            </a:r>
          </a:p>
          <a:p>
            <a:pPr lvl="1"/>
            <a:r>
              <a:rPr lang="en-US" dirty="0"/>
              <a:t>Formal definition: 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if and only if</a:t>
            </a:r>
          </a:p>
          <a:p>
            <a:pPr lvl="2"/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≤ </a:t>
            </a:r>
            <a:r>
              <a:rPr lang="en-US" b="1" i="1" dirty="0" err="1"/>
              <a:t>c</a:t>
            </a:r>
            <a:r>
              <a:rPr lang="en-US" dirty="0" err="1"/>
              <a:t>∙</a:t>
            </a:r>
            <a:r>
              <a:rPr lang="en-US" b="1" i="1" dirty="0" err="1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for all </a:t>
            </a:r>
            <a:r>
              <a:rPr lang="en-US" b="1" i="1" dirty="0"/>
              <a:t>n</a:t>
            </a:r>
            <a:r>
              <a:rPr lang="en-US" dirty="0"/>
              <a:t> &gt; </a:t>
            </a:r>
            <a:r>
              <a:rPr lang="en-US" b="1" i="1" dirty="0"/>
              <a:t>N</a:t>
            </a:r>
          </a:p>
          <a:p>
            <a:pPr lvl="2"/>
            <a:r>
              <a:rPr lang="en-US" dirty="0"/>
              <a:t>for </a:t>
            </a:r>
            <a:r>
              <a:rPr lang="en-US" b="1" dirty="0"/>
              <a:t>some</a:t>
            </a:r>
            <a:r>
              <a:rPr lang="en-US" dirty="0"/>
              <a:t> positive real numbers </a:t>
            </a:r>
            <a:r>
              <a:rPr lang="en-US" b="1" i="1" dirty="0"/>
              <a:t>c</a:t>
            </a:r>
            <a:r>
              <a:rPr lang="en-US" dirty="0"/>
              <a:t> and </a:t>
            </a:r>
            <a:r>
              <a:rPr lang="en-US" b="1" i="1" dirty="0"/>
              <a:t>N</a:t>
            </a:r>
            <a:endParaRPr lang="en-US" dirty="0"/>
          </a:p>
          <a:p>
            <a:pPr lvl="1"/>
            <a:r>
              <a:rPr lang="en-US" dirty="0"/>
              <a:t>Worst-case, asymptotic, upper bound of running time</a:t>
            </a:r>
          </a:p>
          <a:p>
            <a:pPr lvl="1"/>
            <a:r>
              <a:rPr lang="en-US" dirty="0"/>
              <a:t>Ignore lower-order terms and constants</a:t>
            </a:r>
          </a:p>
          <a:p>
            <a:r>
              <a:rPr lang="en-US" dirty="0"/>
              <a:t>Big Omega and Big Theta</a:t>
            </a:r>
          </a:p>
          <a:p>
            <a:r>
              <a:rPr lang="en-US" dirty="0"/>
              <a:t>Abstract Data Types</a:t>
            </a:r>
          </a:p>
          <a:p>
            <a:r>
              <a:rPr lang="en-US" dirty="0"/>
              <a:t>Array-backed list</a:t>
            </a:r>
          </a:p>
        </p:txBody>
      </p:sp>
    </p:spTree>
    <p:extLst>
      <p:ext uri="{BB962C8B-B14F-4D97-AF65-F5344CB8AC3E}">
        <p14:creationId xmlns:p14="http://schemas.microsoft.com/office/powerpoint/2010/main" val="357984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3072</TotalTime>
  <Words>693</Words>
  <Application>Microsoft Office PowerPoint</Application>
  <PresentationFormat>Widescreen</PresentationFormat>
  <Paragraphs>140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4</vt:lpstr>
      <vt:lpstr>Review</vt:lpstr>
      <vt:lpstr>Final Exam Format</vt:lpstr>
      <vt:lpstr>Review up to Exam 1</vt:lpstr>
      <vt:lpstr>Week 1</vt:lpstr>
      <vt:lpstr>Week 2</vt:lpstr>
      <vt:lpstr>Week 3</vt:lpstr>
      <vt:lpstr>Week 4</vt:lpstr>
      <vt:lpstr>Sample Problems</vt:lpstr>
      <vt:lpstr>Running time</vt:lpstr>
      <vt:lpstr>Array list class</vt:lpstr>
      <vt:lpstr>BST and linked list classes</vt:lpstr>
      <vt:lpstr>Remove alternate nodes</vt:lpstr>
      <vt:lpstr>Tree to Linked List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383</cp:revision>
  <dcterms:created xsi:type="dcterms:W3CDTF">2009-08-24T20:26:10Z</dcterms:created>
  <dcterms:modified xsi:type="dcterms:W3CDTF">2024-12-02T14:21:12Z</dcterms:modified>
</cp:coreProperties>
</file>